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handoutMasterIdLst>
    <p:handoutMasterId r:id="rId14"/>
  </p:handoutMasterIdLst>
  <p:sldIdLst>
    <p:sldId id="256" r:id="rId5"/>
    <p:sldId id="275" r:id="rId6"/>
    <p:sldId id="276" r:id="rId7"/>
    <p:sldId id="272" r:id="rId8"/>
    <p:sldId id="278" r:id="rId9"/>
    <p:sldId id="277" r:id="rId10"/>
    <p:sldId id="274"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2" autoAdjust="0"/>
    <p:restoredTop sz="94641" autoAdjust="0"/>
  </p:normalViewPr>
  <p:slideViewPr>
    <p:cSldViewPr snapToGrid="0">
      <p:cViewPr varScale="1">
        <p:scale>
          <a:sx n="70" d="100"/>
          <a:sy n="70" d="100"/>
        </p:scale>
        <p:origin x="96" y="1908"/>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7/24/2024</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jpe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7/24/2024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8</a:t>
            </a:fld>
            <a:endParaRPr lang="en-US" dirty="0"/>
          </a:p>
        </p:txBody>
      </p:sp>
    </p:spTree>
    <p:extLst>
      <p:ext uri="{BB962C8B-B14F-4D97-AF65-F5344CB8AC3E}">
        <p14:creationId xmlns:p14="http://schemas.microsoft.com/office/powerpoint/2010/main"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7/24/2024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7/24/2024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7/24/2024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7/24/2024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7/24/2024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7/24/2024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7/24/2024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7/24/2024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7/24/2024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Picture 4" descr="chain links">
            <a:extLst>
              <a:ext uri="{FF2B5EF4-FFF2-40B4-BE49-F238E27FC236}">
                <a16:creationId xmlns:a16="http://schemas.microsoft.com/office/drawing/2014/main"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Title 1">
            <a:extLst>
              <a:ext uri="{FF2B5EF4-FFF2-40B4-BE49-F238E27FC236}">
                <a16:creationId xmlns:a16="http://schemas.microsoft.com/office/drawing/2014/main" id="{3D30D32A-359B-41BB-9746-2CF3A21EEFFC}"/>
              </a:ext>
            </a:extLst>
          </p:cNvPr>
          <p:cNvSpPr>
            <a:spLocks noGrp="1"/>
          </p:cNvSpPr>
          <p:nvPr>
            <p:ph type="ctrTitle"/>
          </p:nvPr>
        </p:nvSpPr>
        <p:spPr>
          <a:xfrm>
            <a:off x="1092325" y="1447800"/>
            <a:ext cx="8825658" cy="3329581"/>
          </a:xfrm>
        </p:spPr>
        <p:txBody>
          <a:bodyPr>
            <a:normAutofit fontScale="90000"/>
          </a:bodyPr>
          <a:lstStyle/>
          <a:p>
            <a:r>
              <a:rPr lang="en-US"/>
              <a:t>Reinforcement Learning Agent</a:t>
            </a:r>
            <a:br>
              <a:rPr lang="en-US"/>
            </a:br>
            <a:r>
              <a:rPr lang="en-US"/>
              <a:t>for Splendor</a:t>
            </a:r>
            <a:endParaRPr lang="ru-RU" dirty="0"/>
          </a:p>
        </p:txBody>
      </p:sp>
      <p:sp>
        <p:nvSpPr>
          <p:cNvPr id="3" name="Subtitle 2">
            <a:extLst>
              <a:ext uri="{FF2B5EF4-FFF2-40B4-BE49-F238E27FC236}">
                <a16:creationId xmlns:a16="http://schemas.microsoft.com/office/drawing/2014/main" id="{B4CA222A-88BC-48F4-9AE8-2115B7D1E6DC}"/>
              </a:ext>
            </a:extLst>
          </p:cNvPr>
          <p:cNvSpPr>
            <a:spLocks noGrp="1"/>
          </p:cNvSpPr>
          <p:nvPr>
            <p:ph type="subTitle" idx="1"/>
          </p:nvPr>
        </p:nvSpPr>
        <p:spPr>
          <a:xfrm>
            <a:off x="1182251" y="5255052"/>
            <a:ext cx="8825658" cy="861420"/>
          </a:xfrm>
        </p:spPr>
        <p:txBody>
          <a:bodyPr>
            <a:normAutofit/>
          </a:bodyPr>
          <a:lstStyle/>
          <a:p>
            <a:r>
              <a:rPr lang="en-US"/>
              <a:t>App Showcase</a:t>
            </a:r>
            <a:endParaRPr lang="en-US" dirty="0"/>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93000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DC974-9FAC-7BC4-6B4F-F146B62B63BF}"/>
              </a:ext>
            </a:extLst>
          </p:cNvPr>
          <p:cNvSpPr>
            <a:spLocks noGrp="1"/>
          </p:cNvSpPr>
          <p:nvPr>
            <p:ph type="title"/>
          </p:nvPr>
        </p:nvSpPr>
        <p:spPr>
          <a:xfrm>
            <a:off x="646111" y="452718"/>
            <a:ext cx="9404723" cy="1400530"/>
          </a:xfrm>
        </p:spPr>
        <p:txBody>
          <a:bodyPr anchor="t">
            <a:normAutofit/>
          </a:bodyPr>
          <a:lstStyle/>
          <a:p>
            <a:r>
              <a:rPr lang="en-US"/>
              <a:t>Why DQN?</a:t>
            </a:r>
          </a:p>
        </p:txBody>
      </p:sp>
      <p:pic>
        <p:nvPicPr>
          <p:cNvPr id="1026" name="Picture 2" descr="Deep Q-Learning, Part2: Double Deep Q Network, (Double DQN) | by Amber |  Medium">
            <a:extLst>
              <a:ext uri="{FF2B5EF4-FFF2-40B4-BE49-F238E27FC236}">
                <a16:creationId xmlns:a16="http://schemas.microsoft.com/office/drawing/2014/main" id="{4FEEDD28-734D-89E8-A4B0-2DADD8EB711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04927" y="3452326"/>
            <a:ext cx="7309831" cy="319804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07FD795-1861-3554-CADA-B94E2D1E53C5}"/>
              </a:ext>
            </a:extLst>
          </p:cNvPr>
          <p:cNvSpPr>
            <a:spLocks noGrp="1"/>
          </p:cNvSpPr>
          <p:nvPr>
            <p:ph sz="half" idx="2"/>
          </p:nvPr>
        </p:nvSpPr>
        <p:spPr>
          <a:xfrm>
            <a:off x="242738" y="1645545"/>
            <a:ext cx="4396341" cy="4200245"/>
          </a:xfrm>
        </p:spPr>
        <p:txBody>
          <a:bodyPr>
            <a:normAutofit/>
          </a:bodyPr>
          <a:lstStyle/>
          <a:p>
            <a:r>
              <a:rPr lang="en-US"/>
              <a:t>I find the mathematics of temporal-difference learning to be the most interesting, and DQN is a great way to implement that with a rapidly simulatable game like mine.</a:t>
            </a:r>
          </a:p>
          <a:p>
            <a:r>
              <a:rPr lang="en-US"/>
              <a:t>The algorithm I’m actually implementing is Double Q-Learning, or DDQN.</a:t>
            </a:r>
          </a:p>
        </p:txBody>
      </p:sp>
      <p:pic>
        <p:nvPicPr>
          <p:cNvPr id="1028" name="Picture 4">
            <a:extLst>
              <a:ext uri="{FF2B5EF4-FFF2-40B4-BE49-F238E27FC236}">
                <a16:creationId xmlns:a16="http://schemas.microsoft.com/office/drawing/2014/main" id="{A4D7BA85-CA3F-96C0-2853-A4CA20343C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4497" y="186612"/>
            <a:ext cx="5585672" cy="3071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9251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AD2BDE14-E387-1365-E913-587927AA1670}"/>
              </a:ext>
            </a:extLst>
          </p:cNvPr>
          <p:cNvSpPr>
            <a:spLocks noGrp="1"/>
          </p:cNvSpPr>
          <p:nvPr>
            <p:ph type="title"/>
          </p:nvPr>
        </p:nvSpPr>
        <p:spPr>
          <a:xfrm>
            <a:off x="646111" y="452718"/>
            <a:ext cx="9404723" cy="1400530"/>
          </a:xfrm>
        </p:spPr>
        <p:txBody>
          <a:bodyPr/>
          <a:lstStyle/>
          <a:p>
            <a:r>
              <a:rPr lang="en-US"/>
              <a:t>Quick Explanation of TD Learning</a:t>
            </a:r>
          </a:p>
        </p:txBody>
      </p:sp>
      <p:sp>
        <p:nvSpPr>
          <p:cNvPr id="9" name="TextBox 8">
            <a:extLst>
              <a:ext uri="{FF2B5EF4-FFF2-40B4-BE49-F238E27FC236}">
                <a16:creationId xmlns:a16="http://schemas.microsoft.com/office/drawing/2014/main" id="{5AEB3437-4419-91BF-0755-D2B4AB04A357}"/>
              </a:ext>
            </a:extLst>
          </p:cNvPr>
          <p:cNvSpPr txBox="1"/>
          <p:nvPr/>
        </p:nvSpPr>
        <p:spPr>
          <a:xfrm>
            <a:off x="1103313" y="2052918"/>
            <a:ext cx="6976998" cy="4195481"/>
          </a:xfrm>
          <a:prstGeom prst="rect">
            <a:avLst/>
          </a:prstGeom>
        </p:spPr>
        <p:txBody>
          <a:bodyPr vert="horz" lIns="91440" tIns="45720" rIns="91440" bIns="45720" rtlCol="0">
            <a:normAutofit/>
          </a:bodyPr>
          <a:lstStyle/>
          <a:p>
            <a:pPr marL="342900" indent="-342900">
              <a:spcBef>
                <a:spcPts val="1000"/>
              </a:spcBef>
              <a:buClr>
                <a:schemeClr val="accent1"/>
              </a:buClr>
              <a:buSzPct val="80000"/>
              <a:buFont typeface="Wingdings 3" charset="2"/>
              <a:buChar char=""/>
            </a:pPr>
            <a:r>
              <a:rPr lang="en-US" sz="2000">
                <a:latin typeface="+mj-lt"/>
                <a:ea typeface="+mj-ea"/>
                <a:cs typeface="+mj-cs"/>
              </a:rPr>
              <a:t>The best explanation I can give to start off visualizing how temporal-difference learning works, though absolutely nowhere near perfectly accurate, is to imagine using a metal detector.</a:t>
            </a:r>
          </a:p>
          <a:p>
            <a:pPr marL="342900" indent="-342900">
              <a:spcBef>
                <a:spcPts val="1000"/>
              </a:spcBef>
              <a:buClr>
                <a:schemeClr val="accent1"/>
              </a:buClr>
              <a:buSzPct val="80000"/>
              <a:buFont typeface="Wingdings 3" charset="2"/>
              <a:buChar char=""/>
            </a:pPr>
            <a:r>
              <a:rPr lang="en-US" sz="2000">
                <a:latin typeface="+mj-lt"/>
                <a:ea typeface="+mj-ea"/>
                <a:cs typeface="+mj-cs"/>
              </a:rPr>
              <a:t>The metal detector is useless on its own, and so are you with no ability to detect metal, only walk</a:t>
            </a:r>
          </a:p>
          <a:p>
            <a:pPr marL="342900" indent="-342900">
              <a:spcBef>
                <a:spcPts val="1000"/>
              </a:spcBef>
              <a:buClr>
                <a:schemeClr val="accent1"/>
              </a:buClr>
              <a:buSzPct val="80000"/>
              <a:buFont typeface="Wingdings 3" charset="2"/>
              <a:buChar char=""/>
            </a:pPr>
            <a:r>
              <a:rPr lang="en-US" sz="2000">
                <a:latin typeface="+mj-lt"/>
                <a:ea typeface="+mj-ea"/>
                <a:cs typeface="+mj-cs"/>
              </a:rPr>
              <a:t>Take your position with a given level of beeping and look at all possible next states and choose the highest beeping state.</a:t>
            </a:r>
          </a:p>
          <a:p>
            <a:pPr marL="342900" indent="-342900">
              <a:spcBef>
                <a:spcPts val="1000"/>
              </a:spcBef>
              <a:buClr>
                <a:schemeClr val="accent1"/>
              </a:buClr>
              <a:buSzPct val="80000"/>
              <a:buFont typeface="Wingdings 3" charset="2"/>
              <a:buChar char=""/>
            </a:pPr>
            <a:r>
              <a:rPr lang="en-US" sz="2000">
                <a:latin typeface="+mj-lt"/>
                <a:ea typeface="+mj-ea"/>
                <a:cs typeface="+mj-cs"/>
              </a:rPr>
              <a:t>Build in this behavior naturally by learning to walk in certain trajectories that naturally follow a high reward path.</a:t>
            </a:r>
          </a:p>
        </p:txBody>
      </p:sp>
      <p:pic>
        <p:nvPicPr>
          <p:cNvPr id="2050" name="Picture 2" descr="The Best Metal Detector of 2024 | Reviews by Wirecutter">
            <a:extLst>
              <a:ext uri="{FF2B5EF4-FFF2-40B4-BE49-F238E27FC236}">
                <a16:creationId xmlns:a16="http://schemas.microsoft.com/office/drawing/2014/main" id="{1D4DA8B3-B060-BF7E-FE22-582B5A49DF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54146" y="2985795"/>
            <a:ext cx="3878067" cy="2584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26939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37C2FEC-8014-D366-941A-54C46D5868F8}"/>
              </a:ext>
            </a:extLst>
          </p:cNvPr>
          <p:cNvSpPr>
            <a:spLocks noGrp="1"/>
          </p:cNvSpPr>
          <p:nvPr>
            <p:ph type="title"/>
          </p:nvPr>
        </p:nvSpPr>
        <p:spPr>
          <a:xfrm>
            <a:off x="459499" y="471379"/>
            <a:ext cx="9710869" cy="1656000"/>
          </a:xfrm>
        </p:spPr>
        <p:txBody>
          <a:bodyPr vert="horz" lIns="91440" tIns="45720" rIns="91440" bIns="45720" rtlCol="0" anchor="t">
            <a:noAutofit/>
          </a:bodyPr>
          <a:lstStyle/>
          <a:p>
            <a:pPr>
              <a:lnSpc>
                <a:spcPct val="90000"/>
              </a:lnSpc>
            </a:pPr>
            <a:r>
              <a:rPr lang="en-US" sz="1800" b="0" i="0" kern="1200">
                <a:latin typeface="+mj-lt"/>
                <a:ea typeface="+mj-ea"/>
                <a:cs typeface="+mj-cs"/>
              </a:rPr>
              <a:t>A lot of people worry about excessively large state spaces in reinforcement learning.  But what is a large state space?  It actually only has to do with the ability of the state transitions to map cleanly onto actions.  That is, if I make an action and cause clear change in the state, my q-function can be capable of producing different rewards in each of the states.  It’s just down to whether my reward function is good at that point.</a:t>
            </a:r>
          </a:p>
        </p:txBody>
      </p:sp>
      <p:pic>
        <p:nvPicPr>
          <p:cNvPr id="6" name="Content Placeholder 5" descr="A board game with cards and text&#10;&#10;Description automatically generated">
            <a:extLst>
              <a:ext uri="{FF2B5EF4-FFF2-40B4-BE49-F238E27FC236}">
                <a16:creationId xmlns:a16="http://schemas.microsoft.com/office/drawing/2014/main" id="{991354FB-0A6C-8AB6-1EE8-DDB26CA14E63}"/>
              </a:ext>
            </a:extLst>
          </p:cNvPr>
          <p:cNvPicPr>
            <a:picLocks noGrp="1" noChangeAspect="1"/>
          </p:cNvPicPr>
          <p:nvPr>
            <p:ph sz="half" idx="1"/>
          </p:nvPr>
        </p:nvPicPr>
        <p:blipFill>
          <a:blip r:embed="rId2"/>
          <a:stretch>
            <a:fillRect/>
          </a:stretch>
        </p:blipFill>
        <p:spPr>
          <a:xfrm>
            <a:off x="450169" y="2276670"/>
            <a:ext cx="7349894" cy="4409936"/>
          </a:xfrm>
          <a:noFill/>
        </p:spPr>
      </p:pic>
      <p:sp>
        <p:nvSpPr>
          <p:cNvPr id="7" name="TextBox 6">
            <a:extLst>
              <a:ext uri="{FF2B5EF4-FFF2-40B4-BE49-F238E27FC236}">
                <a16:creationId xmlns:a16="http://schemas.microsoft.com/office/drawing/2014/main" id="{6CC3CE74-193C-59B8-0CC4-1F02B196009A}"/>
              </a:ext>
            </a:extLst>
          </p:cNvPr>
          <p:cNvSpPr txBox="1"/>
          <p:nvPr/>
        </p:nvSpPr>
        <p:spPr>
          <a:xfrm>
            <a:off x="7837714" y="3124285"/>
            <a:ext cx="2848483" cy="4200245"/>
          </a:xfrm>
          <a:prstGeom prst="rect">
            <a:avLst/>
          </a:prstGeom>
        </p:spPr>
        <p:txBody>
          <a:bodyPr vert="horz" lIns="91440" tIns="45720" rIns="91440" bIns="45720" rtlCol="0">
            <a:normAutofit/>
          </a:bodyPr>
          <a:lstStyle/>
          <a:p>
            <a:pPr marL="342900" indent="-342900">
              <a:spcBef>
                <a:spcPts val="1000"/>
              </a:spcBef>
              <a:buClr>
                <a:schemeClr val="accent1"/>
              </a:buClr>
              <a:buSzPct val="80000"/>
              <a:buFont typeface="Wingdings 3" charset="2"/>
              <a:buChar char=""/>
            </a:pPr>
            <a:r>
              <a:rPr lang="en-US">
                <a:latin typeface="+mj-lt"/>
                <a:ea typeface="+mj-ea"/>
                <a:cs typeface="+mj-cs"/>
              </a:rPr>
              <a:t>In my states, you can see that actions cause distinct changes in the cards available abd gems available etc.  Each one of these is something that the model has to learn to deal with and understand.</a:t>
            </a:r>
          </a:p>
        </p:txBody>
      </p:sp>
    </p:spTree>
    <p:extLst>
      <p:ext uri="{BB962C8B-B14F-4D97-AF65-F5344CB8AC3E}">
        <p14:creationId xmlns:p14="http://schemas.microsoft.com/office/powerpoint/2010/main" val="2638140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5" name="Title 1">
            <a:extLst>
              <a:ext uri="{FF2B5EF4-FFF2-40B4-BE49-F238E27FC236}">
                <a16:creationId xmlns:a16="http://schemas.microsoft.com/office/drawing/2014/main" id="{47E0B71E-3FE9-F0C7-B490-642AF047149B}"/>
              </a:ext>
            </a:extLst>
          </p:cNvPr>
          <p:cNvSpPr>
            <a:spLocks noGrp="1"/>
          </p:cNvSpPr>
          <p:nvPr>
            <p:ph type="title"/>
          </p:nvPr>
        </p:nvSpPr>
        <p:spPr>
          <a:xfrm>
            <a:off x="646111" y="452718"/>
            <a:ext cx="9748191" cy="1400530"/>
          </a:xfrm>
        </p:spPr>
        <p:txBody>
          <a:bodyPr anchor="t">
            <a:normAutofit fontScale="90000"/>
          </a:bodyPr>
          <a:lstStyle/>
          <a:p>
            <a:pPr>
              <a:lnSpc>
                <a:spcPct val="90000"/>
              </a:lnSpc>
            </a:pPr>
            <a:r>
              <a:rPr lang="en-US" sz="2900"/>
              <a:t>This shows the reward that the model actually got averaged over the whole game (winning gives reward, and so does buying good cards).  Note how they correlate.</a:t>
            </a:r>
          </a:p>
        </p:txBody>
      </p:sp>
      <p:sp>
        <p:nvSpPr>
          <p:cNvPr id="4107" name="Text Placeholder 2">
            <a:extLst>
              <a:ext uri="{FF2B5EF4-FFF2-40B4-BE49-F238E27FC236}">
                <a16:creationId xmlns:a16="http://schemas.microsoft.com/office/drawing/2014/main" id="{1AEE2B13-88B8-0AB9-2E90-19ECBEDFB5F0}"/>
              </a:ext>
            </a:extLst>
          </p:cNvPr>
          <p:cNvSpPr>
            <a:spLocks noGrp="1"/>
          </p:cNvSpPr>
          <p:nvPr>
            <p:ph type="body" idx="1"/>
          </p:nvPr>
        </p:nvSpPr>
        <p:spPr>
          <a:xfrm>
            <a:off x="1103313" y="1905000"/>
            <a:ext cx="4396338" cy="576262"/>
          </a:xfrm>
        </p:spPr>
        <p:txBody>
          <a:bodyPr anchor="b">
            <a:normAutofit/>
          </a:bodyPr>
          <a:lstStyle/>
          <a:p>
            <a:r>
              <a:rPr lang="en-US"/>
              <a:t>Actual reward</a:t>
            </a:r>
          </a:p>
        </p:txBody>
      </p:sp>
      <p:pic>
        <p:nvPicPr>
          <p:cNvPr id="4100" name="Picture 4">
            <a:extLst>
              <a:ext uri="{FF2B5EF4-FFF2-40B4-BE49-F238E27FC236}">
                <a16:creationId xmlns:a16="http://schemas.microsoft.com/office/drawing/2014/main" id="{CEA51C32-646E-3480-AA47-A2FB2D3E45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036" r="39272" b="-1"/>
          <a:stretch/>
        </p:blipFill>
        <p:spPr bwMode="auto">
          <a:xfrm>
            <a:off x="1103312" y="2514600"/>
            <a:ext cx="4396339" cy="3741738"/>
          </a:xfrm>
          <a:prstGeom prst="rect">
            <a:avLst/>
          </a:prstGeom>
          <a:noFill/>
          <a:extLst>
            <a:ext uri="{909E8E84-426E-40DD-AFC4-6F175D3DCCD1}">
              <a14:hiddenFill xmlns:a14="http://schemas.microsoft.com/office/drawing/2010/main">
                <a:solidFill>
                  <a:srgbClr val="FFFFFF"/>
                </a:solidFill>
              </a14:hiddenFill>
            </a:ext>
          </a:extLst>
        </p:spPr>
      </p:pic>
      <p:sp>
        <p:nvSpPr>
          <p:cNvPr id="4109" name="Text Placeholder 4">
            <a:extLst>
              <a:ext uri="{FF2B5EF4-FFF2-40B4-BE49-F238E27FC236}">
                <a16:creationId xmlns:a16="http://schemas.microsoft.com/office/drawing/2014/main" id="{0CB71E66-A6DE-26F3-990F-2F2A583365E1}"/>
              </a:ext>
            </a:extLst>
          </p:cNvPr>
          <p:cNvSpPr>
            <a:spLocks noGrp="1"/>
          </p:cNvSpPr>
          <p:nvPr>
            <p:ph type="body" sz="quarter" idx="3"/>
          </p:nvPr>
        </p:nvSpPr>
        <p:spPr>
          <a:xfrm>
            <a:off x="5654495" y="1905000"/>
            <a:ext cx="4396339" cy="576262"/>
          </a:xfrm>
        </p:spPr>
        <p:txBody>
          <a:bodyPr anchor="b">
            <a:normAutofit/>
          </a:bodyPr>
          <a:lstStyle/>
          <a:p>
            <a:r>
              <a:rPr lang="en-US"/>
              <a:t>Model’s estimation of value</a:t>
            </a:r>
          </a:p>
        </p:txBody>
      </p:sp>
      <p:pic>
        <p:nvPicPr>
          <p:cNvPr id="4098" name="Picture 2" descr="Average Q Values during Training | Download Scientific Diagram">
            <a:extLst>
              <a:ext uri="{FF2B5EF4-FFF2-40B4-BE49-F238E27FC236}">
                <a16:creationId xmlns:a16="http://schemas.microsoft.com/office/drawing/2014/main" id="{E23C8DDC-1740-287F-A785-F54AF34B55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0421" r="1455" b="-4"/>
          <a:stretch/>
        </p:blipFill>
        <p:spPr bwMode="auto">
          <a:xfrm>
            <a:off x="5654495" y="2514600"/>
            <a:ext cx="4396339" cy="37417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4644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78C01-CC53-254A-50D6-5E388E9D5F49}"/>
              </a:ext>
            </a:extLst>
          </p:cNvPr>
          <p:cNvSpPr>
            <a:spLocks noGrp="1"/>
          </p:cNvSpPr>
          <p:nvPr>
            <p:ph type="title"/>
          </p:nvPr>
        </p:nvSpPr>
        <p:spPr>
          <a:xfrm>
            <a:off x="646111" y="452718"/>
            <a:ext cx="9404723" cy="1400530"/>
          </a:xfrm>
        </p:spPr>
        <p:txBody>
          <a:bodyPr anchor="t">
            <a:normAutofit fontScale="90000"/>
          </a:bodyPr>
          <a:lstStyle/>
          <a:p>
            <a:pPr>
              <a:lnSpc>
                <a:spcPct val="90000"/>
              </a:lnSpc>
            </a:pPr>
            <a:r>
              <a:rPr lang="en-US" sz="3300"/>
              <a:t>Visualization of the model.  Early epochs are at the back.  The model slowly adjusts its weight distribution over time.</a:t>
            </a:r>
          </a:p>
        </p:txBody>
      </p:sp>
      <p:sp>
        <p:nvSpPr>
          <p:cNvPr id="3081" name="Text Placeholder 2">
            <a:extLst>
              <a:ext uri="{FF2B5EF4-FFF2-40B4-BE49-F238E27FC236}">
                <a16:creationId xmlns:a16="http://schemas.microsoft.com/office/drawing/2014/main" id="{D9529789-5316-8C34-93B4-3E649539E8D5}"/>
              </a:ext>
            </a:extLst>
          </p:cNvPr>
          <p:cNvSpPr>
            <a:spLocks noGrp="1"/>
          </p:cNvSpPr>
          <p:nvPr>
            <p:ph type="body" idx="1"/>
          </p:nvPr>
        </p:nvSpPr>
        <p:spPr>
          <a:xfrm>
            <a:off x="1103313" y="1905000"/>
            <a:ext cx="4396338" cy="576262"/>
          </a:xfrm>
        </p:spPr>
        <p:txBody>
          <a:bodyPr/>
          <a:lstStyle/>
          <a:p>
            <a:r>
              <a:rPr lang="en-US"/>
              <a:t>Dense Layer</a:t>
            </a:r>
          </a:p>
        </p:txBody>
      </p:sp>
      <p:pic>
        <p:nvPicPr>
          <p:cNvPr id="3076" name="Picture 4" descr="tensorboard/docs/r1/histograms.md at master · tensorflow/tensorboard ·  GitHub">
            <a:extLst>
              <a:ext uri="{FF2B5EF4-FFF2-40B4-BE49-F238E27FC236}">
                <a16:creationId xmlns:a16="http://schemas.microsoft.com/office/drawing/2014/main" id="{25D15EA4-0501-C2F8-443F-7D233A4A06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16286" b="1"/>
          <a:stretch/>
        </p:blipFill>
        <p:spPr bwMode="auto">
          <a:xfrm>
            <a:off x="1103312" y="2514600"/>
            <a:ext cx="4396339" cy="3741738"/>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3083" name="Text Placeholder 4">
            <a:extLst>
              <a:ext uri="{FF2B5EF4-FFF2-40B4-BE49-F238E27FC236}">
                <a16:creationId xmlns:a16="http://schemas.microsoft.com/office/drawing/2014/main" id="{CC2D9415-BB8A-BCDD-ADF3-3D6EBB234996}"/>
              </a:ext>
            </a:extLst>
          </p:cNvPr>
          <p:cNvSpPr>
            <a:spLocks noGrp="1"/>
          </p:cNvSpPr>
          <p:nvPr>
            <p:ph type="body" sz="quarter" idx="3"/>
          </p:nvPr>
        </p:nvSpPr>
        <p:spPr>
          <a:xfrm>
            <a:off x="5654495" y="1905000"/>
            <a:ext cx="4396339" cy="576262"/>
          </a:xfrm>
        </p:spPr>
        <p:txBody>
          <a:bodyPr/>
          <a:lstStyle/>
          <a:p>
            <a:r>
              <a:rPr lang="en-US"/>
              <a:t>Final Action Layer</a:t>
            </a:r>
          </a:p>
        </p:txBody>
      </p:sp>
      <p:pic>
        <p:nvPicPr>
          <p:cNvPr id="3074" name="Picture 2" descr="tensorboard/docs/r1/histograms.md at master · tensorflow/tensorboard ·  GitHub">
            <a:extLst>
              <a:ext uri="{FF2B5EF4-FFF2-40B4-BE49-F238E27FC236}">
                <a16:creationId xmlns:a16="http://schemas.microsoft.com/office/drawing/2014/main" id="{6CA26DDB-6A34-82E9-6D3A-3B3D832544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8215" r="28044"/>
          <a:stretch/>
        </p:blipFill>
        <p:spPr bwMode="auto">
          <a:xfrm>
            <a:off x="5654495" y="2514600"/>
            <a:ext cx="4396339" cy="3741738"/>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5977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0F227-C81A-DF30-4DFA-6EB813E574D3}"/>
              </a:ext>
            </a:extLst>
          </p:cNvPr>
          <p:cNvSpPr>
            <a:spLocks noGrp="1"/>
          </p:cNvSpPr>
          <p:nvPr>
            <p:ph type="title"/>
          </p:nvPr>
        </p:nvSpPr>
        <p:spPr>
          <a:xfrm>
            <a:off x="646111" y="452718"/>
            <a:ext cx="9404723" cy="1400530"/>
          </a:xfrm>
        </p:spPr>
        <p:txBody>
          <a:bodyPr anchor="t">
            <a:normAutofit fontScale="90000"/>
          </a:bodyPr>
          <a:lstStyle/>
          <a:p>
            <a:pPr>
              <a:lnSpc>
                <a:spcPct val="90000"/>
              </a:lnSpc>
            </a:pPr>
            <a:r>
              <a:rPr lang="en-US" sz="3600"/>
              <a:t>And, the model works!  You can select from whatever interesting games I found during training, and move forward/backward through them!</a:t>
            </a:r>
          </a:p>
        </p:txBody>
      </p:sp>
      <p:pic>
        <p:nvPicPr>
          <p:cNvPr id="3" name="game vis">
            <a:hlinkClick r:id="" action="ppaction://media"/>
            <a:extLst>
              <a:ext uri="{FF2B5EF4-FFF2-40B4-BE49-F238E27FC236}">
                <a16:creationId xmlns:a16="http://schemas.microsoft.com/office/drawing/2014/main" id="{FB2CAEF9-F79D-5830-AFD0-1F42E627A58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34454" y="2052735"/>
            <a:ext cx="8121342" cy="4601810"/>
          </a:xfrm>
          <a:prstGeom prst="rect">
            <a:avLst/>
          </a:prstGeom>
        </p:spPr>
      </p:pic>
      <p:sp>
        <p:nvSpPr>
          <p:cNvPr id="4" name="TextBox 3">
            <a:extLst>
              <a:ext uri="{FF2B5EF4-FFF2-40B4-BE49-F238E27FC236}">
                <a16:creationId xmlns:a16="http://schemas.microsoft.com/office/drawing/2014/main" id="{D1DA0688-2494-F9B3-A6F1-A10056C06E58}"/>
              </a:ext>
            </a:extLst>
          </p:cNvPr>
          <p:cNvSpPr txBox="1"/>
          <p:nvPr/>
        </p:nvSpPr>
        <p:spPr>
          <a:xfrm>
            <a:off x="9021170" y="6196084"/>
            <a:ext cx="1023037" cy="369332"/>
          </a:xfrm>
          <a:prstGeom prst="rect">
            <a:avLst/>
          </a:prstGeom>
          <a:noFill/>
        </p:spPr>
        <p:txBody>
          <a:bodyPr wrap="none" rtlCol="0">
            <a:spAutoFit/>
          </a:bodyPr>
          <a:lstStyle/>
          <a:p>
            <a:r>
              <a:rPr lang="en-US"/>
              <a:t>(Video)</a:t>
            </a:r>
          </a:p>
        </p:txBody>
      </p:sp>
    </p:spTree>
    <p:extLst>
      <p:ext uri="{BB962C8B-B14F-4D97-AF65-F5344CB8AC3E}">
        <p14:creationId xmlns:p14="http://schemas.microsoft.com/office/powerpoint/2010/main" val="279996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blip>
          <a:srcRect t="18308" r="6818" b="2872"/>
          <a:stretch/>
        </p:blipFill>
        <p:spPr>
          <a:xfrm flipH="1">
            <a:off x="20" y="10"/>
            <a:ext cx="12191980" cy="6857990"/>
          </a:xfrm>
          <a:prstGeom prst="rect">
            <a:avLst/>
          </a:prstGeom>
        </p:spPr>
      </p:pic>
      <p:sp>
        <p:nvSpPr>
          <p:cNvPr id="12" name="Title 11">
            <a:extLst>
              <a:ext uri="{FF2B5EF4-FFF2-40B4-BE49-F238E27FC236}">
                <a16:creationId xmlns:a16="http://schemas.microsoft.com/office/drawing/2014/main" id="{970C361B-D32E-42E0-A41E-86C3D9AC886F}"/>
              </a:ext>
            </a:extLst>
          </p:cNvPr>
          <p:cNvSpPr>
            <a:spLocks noGrp="1"/>
          </p:cNvSpPr>
          <p:nvPr>
            <p:ph type="ctrTitle"/>
          </p:nvPr>
        </p:nvSpPr>
        <p:spPr>
          <a:xfrm>
            <a:off x="1045773" y="2635155"/>
            <a:ext cx="8825658" cy="3329581"/>
          </a:xfrm>
        </p:spPr>
        <p:txBody>
          <a:bodyPr>
            <a:normAutofit/>
          </a:bodyPr>
          <a:lstStyle/>
          <a:p>
            <a:r>
              <a:rPr lang="en-US" dirty="0"/>
              <a:t>Thank You!</a:t>
            </a:r>
            <a:endParaRPr lang="ru-RU" dirty="0"/>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107679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2.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Digital design</Template>
  <TotalTime>62</TotalTime>
  <Words>376</Words>
  <Application>Microsoft Office PowerPoint</Application>
  <PresentationFormat>Widescreen</PresentationFormat>
  <Paragraphs>23</Paragraphs>
  <Slides>8</Slides>
  <Notes>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Century Gothic</vt:lpstr>
      <vt:lpstr>Wingdings 3</vt:lpstr>
      <vt:lpstr>Ion</vt:lpstr>
      <vt:lpstr>Reinforcement Learning Agent for Splendor</vt:lpstr>
      <vt:lpstr>Why DQN?</vt:lpstr>
      <vt:lpstr>Quick Explanation of TD Learning</vt:lpstr>
      <vt:lpstr>A lot of people worry about excessively large state spaces in reinforcement learning.  But what is a large state space?  It actually only has to do with the ability of the state transitions to map cleanly onto actions.  That is, if I make an action and cause clear change in the state, my q-function can be capable of producing different rewards in each of the states.  It’s just down to whether my reward function is good at that point.</vt:lpstr>
      <vt:lpstr>This shows the reward that the model actually got averaged over the whole game (winning gives reward, and so does buying good cards).  Note how they correlate.</vt:lpstr>
      <vt:lpstr>Visualization of the model.  Early epochs are at the back.  The model slowly adjusts its weight distribution over time.</vt:lpstr>
      <vt:lpstr>And, the model works!  You can select from whatever interesting games I found during training, and move forward/backward through them!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Emert, Breck</dc:creator>
  <cp:lastModifiedBy>Emert, Breck</cp:lastModifiedBy>
  <cp:revision>7</cp:revision>
  <dcterms:created xsi:type="dcterms:W3CDTF">2024-07-24T19:51:02Z</dcterms:created>
  <dcterms:modified xsi:type="dcterms:W3CDTF">2024-07-24T21:02:30Z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